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0" r:id="rId5"/>
  </p:sldMasterIdLst>
  <p:notesMasterIdLst>
    <p:notesMasterId r:id="rId21"/>
  </p:notesMasterIdLst>
  <p:sldIdLst>
    <p:sldId id="263" r:id="rId6"/>
    <p:sldId id="273" r:id="rId7"/>
    <p:sldId id="274" r:id="rId8"/>
    <p:sldId id="275" r:id="rId9"/>
    <p:sldId id="276" r:id="rId10"/>
    <p:sldId id="299" r:id="rId11"/>
    <p:sldId id="271" r:id="rId12"/>
    <p:sldId id="283" r:id="rId13"/>
    <p:sldId id="293" r:id="rId14"/>
    <p:sldId id="294" r:id="rId15"/>
    <p:sldId id="298" r:id="rId16"/>
    <p:sldId id="295" r:id="rId17"/>
    <p:sldId id="296" r:id="rId18"/>
    <p:sldId id="269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36B67A-6E51-496C-B970-3D465DF36CAA}" v="4" dt="2022-10-30T13:13:14.587"/>
    <p1510:client id="{391DB605-8812-4CE7-A268-30FD621E5B4F}" v="2" dt="2023-02-24T03:40:05.826"/>
    <p1510:client id="{8D93146F-1F05-3200-B53D-61D12CF784B0}" v="16" dt="2023-09-07T18:42:05.778"/>
    <p1510:client id="{94702EF4-D623-A72F-0DCC-7A2C36F4DB2D}" v="808" dt="2023-09-07T17:47:58.977"/>
    <p1510:client id="{C8566767-2686-FF37-0510-9F52FCBB0025}" v="358" dt="2023-09-07T18:27:59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03F8B-A50D-DE44-9304-39C43FB3C5B0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51AFC-CD2E-5241-A5F6-3092FE774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2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MACCS (the Melcor Accident Consequence Code System) is used to calculate consequence probabilities for radionuclide release in a nuclear plant accident.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Inputs:</a:t>
            </a:r>
          </a:p>
          <a:p>
            <a:r>
              <a:rPr lang="en-US">
                <a:cs typeface="Calibri"/>
              </a:rPr>
              <a:t>-Inventory of relevant radionuclides in the core at the time of the accident</a:t>
            </a:r>
          </a:p>
          <a:p>
            <a:r>
              <a:rPr lang="en-US">
                <a:cs typeface="Calibri"/>
              </a:rPr>
              <a:t>-Release paths in MELCOR become plume segments in MACCS that are released at a set time and location for a set duration, with a calculated sensible heat and radionuclide content</a:t>
            </a:r>
          </a:p>
          <a:p>
            <a:r>
              <a:rPr lang="en-US">
                <a:cs typeface="Calibri"/>
              </a:rPr>
              <a:t>-Weather data includes wind direction and magnitude as well as rainfall intensity. It should be characteristic of the given site</a:t>
            </a:r>
          </a:p>
          <a:p>
            <a:r>
              <a:rPr lang="en-US">
                <a:cs typeface="Calibri"/>
              </a:rPr>
              <a:t>-Population data is constructed from census data and overlaid on a polar-coordinate grid surrounding the reactor that can extend up to 500 miles</a:t>
            </a:r>
          </a:p>
          <a:p>
            <a:r>
              <a:rPr lang="en-US">
                <a:cs typeface="Calibri"/>
              </a:rPr>
              <a:t>-Land usage data for the region around the reactor is user-specified; it includes fractions of habitable land and farmland as well as the economic worth of the land, crops and buildings</a:t>
            </a:r>
          </a:p>
          <a:p>
            <a:r>
              <a:rPr lang="en-US">
                <a:cs typeface="Calibri"/>
              </a:rPr>
              <a:t>-Users make assumptions about the short-term emergency response including delay to when officials are warned of the accident, delay to evacuation start, evacuation area, average evacuation speed and distance, and sheltering and relocation data; there are also long-term protective measures such as decontamination, relocation, and agricultural condemnation that are user-specified.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Outputs:</a:t>
            </a:r>
          </a:p>
          <a:p>
            <a:r>
              <a:rPr lang="en-US">
                <a:cs typeface="Calibri"/>
              </a:rPr>
              <a:t>-MACCS models the movement of the release plumes</a:t>
            </a:r>
          </a:p>
          <a:p>
            <a:r>
              <a:rPr lang="en-US">
                <a:cs typeface="Calibri"/>
              </a:rPr>
              <a:t>-MACCS estimates the short- and long-term radiation doses from </a:t>
            </a:r>
            <a:r>
              <a:rPr lang="en-US" err="1">
                <a:cs typeface="Calibri"/>
              </a:rPr>
              <a:t>cloudshine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groundshine</a:t>
            </a:r>
            <a:r>
              <a:rPr lang="en-US">
                <a:cs typeface="Calibri"/>
              </a:rPr>
              <a:t>, plume inhalation, inhalation of resuspended particles and ingestion of irradiated food </a:t>
            </a:r>
          </a:p>
          <a:p>
            <a:r>
              <a:rPr lang="en-US">
                <a:cs typeface="Calibri"/>
              </a:rPr>
              <a:t>-MACCS estimates how those doses can be reduced by the aforementioned emergency response actions</a:t>
            </a:r>
          </a:p>
          <a:p>
            <a:r>
              <a:rPr lang="en-US">
                <a:cs typeface="Calibri"/>
              </a:rPr>
              <a:t>-MACCS will also calculate how much those mitigation actions cost</a:t>
            </a:r>
          </a:p>
          <a:p>
            <a:r>
              <a:rPr lang="en-US">
                <a:cs typeface="Calibri"/>
              </a:rPr>
              <a:t>-MACCS estimates how many people will be injured or die in the short term (&lt;1 year), as well as the number of cancer fatalities and injuries throughout the lifetime of exposed individuals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MACCS users interact with the system through the 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interface (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as in MACCS for windows). Users input files and select model settings through 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which are then carried out in MACCS.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also interacts with MACCS’ preprocessors: COMIDA2 “evaluates parameters affecting the food ingestion pathway;” </a:t>
            </a:r>
            <a:r>
              <a:rPr lang="en-US" err="1">
                <a:cs typeface="Calibri"/>
              </a:rPr>
              <a:t>PopMod</a:t>
            </a:r>
            <a:r>
              <a:rPr lang="en-US">
                <a:cs typeface="Calibri"/>
              </a:rPr>
              <a:t> alters the number of sectors in the MACCS site file (not to be confused with </a:t>
            </a:r>
            <a:r>
              <a:rPr lang="en-US" err="1">
                <a:cs typeface="Calibri"/>
              </a:rPr>
              <a:t>SecPop</a:t>
            </a:r>
            <a:r>
              <a:rPr lang="en-US">
                <a:cs typeface="Calibri"/>
              </a:rPr>
              <a:t>, which generates the site files); Combine Source handles the case of multiple release sources, combining them into a set of plume release segments. LHS (Latin Hypercube Sampling) is used when the user chooses to run a set of simulations to “evaluate uncertainty from input parameters represented by probability distributions to reflect degree of belief.”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MACCS is really three code systems in one. The ATMOS module handles the release and movement of the accident plume. The EARLY module deals with evacuation and short-term health consequences. CHRONC is for long-term health effects and mitigation actions.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151AFC-CD2E-5241-A5F6-3092FE7745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8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MACCS (the Melcor Accident Consequence Code System) is used to calculate consequence probabilities for radionuclide release in a nuclear plant accident.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Inputs:</a:t>
            </a:r>
          </a:p>
          <a:p>
            <a:r>
              <a:rPr lang="en-US">
                <a:cs typeface="Calibri"/>
              </a:rPr>
              <a:t>-Inventory of relevant radionuclides in the core at the time of the accident</a:t>
            </a:r>
          </a:p>
          <a:p>
            <a:r>
              <a:rPr lang="en-US">
                <a:cs typeface="Calibri"/>
              </a:rPr>
              <a:t>-Release paths in MELCOR become plume segments in MACCS that are released at a set time and location for a set duration, with a calculated sensible heat and radionuclide content</a:t>
            </a:r>
          </a:p>
          <a:p>
            <a:r>
              <a:rPr lang="en-US">
                <a:cs typeface="Calibri"/>
              </a:rPr>
              <a:t>-Weather data includes wind direction and magnitude as well as rainfall intensity. It should be characteristic of the given site</a:t>
            </a:r>
          </a:p>
          <a:p>
            <a:r>
              <a:rPr lang="en-US">
                <a:cs typeface="Calibri"/>
              </a:rPr>
              <a:t>-Population data is constructed from census data and overlaid on a polar-coordinate grid surrounding the reactor that can extend up to 500 miles</a:t>
            </a:r>
          </a:p>
          <a:p>
            <a:r>
              <a:rPr lang="en-US">
                <a:cs typeface="Calibri"/>
              </a:rPr>
              <a:t>-Land usage data for the region around the reactor is user-specified; it includes fractions of habitable land and farmland as well as the economic worth of the land, crops and buildings</a:t>
            </a:r>
          </a:p>
          <a:p>
            <a:r>
              <a:rPr lang="en-US">
                <a:cs typeface="Calibri"/>
              </a:rPr>
              <a:t>-Users make assumptions about the short-term emergency response including delay to when officials are warned of the accident, delay to evacuation start, evacuation area, average evacuation speed and distance, and sheltering and relocation data; there are also long-term protective measures such as decontamination, relocation, and agricultural condemnation that are user-specified.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Outputs:</a:t>
            </a:r>
          </a:p>
          <a:p>
            <a:r>
              <a:rPr lang="en-US">
                <a:cs typeface="Calibri"/>
              </a:rPr>
              <a:t>-MACCS models the movement of the release plumes</a:t>
            </a:r>
          </a:p>
          <a:p>
            <a:r>
              <a:rPr lang="en-US">
                <a:cs typeface="Calibri"/>
              </a:rPr>
              <a:t>-MACCS estimates the short- and long-term radiation doses from </a:t>
            </a:r>
            <a:r>
              <a:rPr lang="en-US" err="1">
                <a:cs typeface="Calibri"/>
              </a:rPr>
              <a:t>cloudshine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groundshine</a:t>
            </a:r>
            <a:r>
              <a:rPr lang="en-US">
                <a:cs typeface="Calibri"/>
              </a:rPr>
              <a:t>, plume inhalation, inhalation of resuspended particles and ingestion of irradiated food </a:t>
            </a:r>
          </a:p>
          <a:p>
            <a:r>
              <a:rPr lang="en-US">
                <a:cs typeface="Calibri"/>
              </a:rPr>
              <a:t>-MACCS estimates how those doses can be reduced by the aforementioned emergency response actions</a:t>
            </a:r>
          </a:p>
          <a:p>
            <a:r>
              <a:rPr lang="en-US">
                <a:cs typeface="Calibri"/>
              </a:rPr>
              <a:t>-MACCS will also calculate how much those mitigation actions cost</a:t>
            </a:r>
          </a:p>
          <a:p>
            <a:r>
              <a:rPr lang="en-US">
                <a:cs typeface="Calibri"/>
              </a:rPr>
              <a:t>-MACCS estimates how many people will be injured or die in the short term (&lt;1 year), as well as the number of cancer fatalities and injuries throughout the lifetime of exposed individuals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MACCS users interact with the system through the 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interface (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as in MACCS for windows). Users input files and select model settings through </a:t>
            </a:r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which are then carried out in MACCS.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WinMACCS</a:t>
            </a:r>
            <a:r>
              <a:rPr lang="en-US">
                <a:cs typeface="Calibri"/>
              </a:rPr>
              <a:t> also interacts with MACCS’ preprocessors: COMIDA2 “evaluates parameters affecting the food ingestion pathway;” </a:t>
            </a:r>
            <a:r>
              <a:rPr lang="en-US" err="1">
                <a:cs typeface="Calibri"/>
              </a:rPr>
              <a:t>PopMod</a:t>
            </a:r>
            <a:r>
              <a:rPr lang="en-US">
                <a:cs typeface="Calibri"/>
              </a:rPr>
              <a:t> alters the number of sectors in the MACCS site file (not to be confused with </a:t>
            </a:r>
            <a:r>
              <a:rPr lang="en-US" err="1">
                <a:cs typeface="Calibri"/>
              </a:rPr>
              <a:t>SecPop</a:t>
            </a:r>
            <a:r>
              <a:rPr lang="en-US">
                <a:cs typeface="Calibri"/>
              </a:rPr>
              <a:t>, which generates the site files); Combine Source handles the case of multiple release sources, combining them into a set of plume release segments. LHS (Latin Hypercube Sampling) is used when the user chooses to run a set of simulations to “evaluate uncertainty from input parameters represented by probability distributions to reflect degree of belief.”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MACCS is really three code systems in one. The ATMOS module handles the release and movement of the accident plume. The EARLY module deals with evacuation and short-term health consequences. CHRONC is for long-term health effects and mitigation actions.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151AFC-CD2E-5241-A5F6-3092FE7745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55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alphaModFix amt="50344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3F103DCA-791F-6E43-9621-0FFA8B5440FF}"/>
              </a:ext>
            </a:extLst>
          </p:cNvPr>
          <p:cNvSpPr/>
          <p:nvPr userDrawn="1"/>
        </p:nvSpPr>
        <p:spPr>
          <a:xfrm>
            <a:off x="0" y="0"/>
            <a:ext cx="10464798" cy="6858000"/>
          </a:xfrm>
          <a:custGeom>
            <a:avLst/>
            <a:gdLst>
              <a:gd name="connsiteX0" fmla="*/ 0 w 10464798"/>
              <a:gd name="connsiteY0" fmla="*/ 0 h 6858000"/>
              <a:gd name="connsiteX1" fmla="*/ 406398 w 10464798"/>
              <a:gd name="connsiteY1" fmla="*/ 0 h 6858000"/>
              <a:gd name="connsiteX2" fmla="*/ 5498904 w 10464798"/>
              <a:gd name="connsiteY2" fmla="*/ 0 h 6858000"/>
              <a:gd name="connsiteX3" fmla="*/ 5850595 w 10464798"/>
              <a:gd name="connsiteY3" fmla="*/ 0 h 6858000"/>
              <a:gd name="connsiteX4" fmla="*/ 10464798 w 10464798"/>
              <a:gd name="connsiteY4" fmla="*/ 0 h 6858000"/>
              <a:gd name="connsiteX5" fmla="*/ 8809500 w 10464798"/>
              <a:gd name="connsiteY5" fmla="*/ 6858000 h 6858000"/>
              <a:gd name="connsiteX6" fmla="*/ 5850595 w 10464798"/>
              <a:gd name="connsiteY6" fmla="*/ 6858000 h 6858000"/>
              <a:gd name="connsiteX7" fmla="*/ 3843605 w 10464798"/>
              <a:gd name="connsiteY7" fmla="*/ 6858000 h 6858000"/>
              <a:gd name="connsiteX8" fmla="*/ 406398 w 10464798"/>
              <a:gd name="connsiteY8" fmla="*/ 6858000 h 6858000"/>
              <a:gd name="connsiteX9" fmla="*/ 0 w 10464798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64798" h="6858000">
                <a:moveTo>
                  <a:pt x="0" y="0"/>
                </a:moveTo>
                <a:lnTo>
                  <a:pt x="406398" y="0"/>
                </a:lnTo>
                <a:lnTo>
                  <a:pt x="5498904" y="0"/>
                </a:lnTo>
                <a:lnTo>
                  <a:pt x="5850595" y="0"/>
                </a:lnTo>
                <a:lnTo>
                  <a:pt x="10464798" y="0"/>
                </a:lnTo>
                <a:lnTo>
                  <a:pt x="8809500" y="6858000"/>
                </a:lnTo>
                <a:lnTo>
                  <a:pt x="5850595" y="6858000"/>
                </a:lnTo>
                <a:lnTo>
                  <a:pt x="3843605" y="6858000"/>
                </a:lnTo>
                <a:lnTo>
                  <a:pt x="40639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30CB89-B116-1D4B-8AD1-C133BD4A2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874966"/>
            <a:ext cx="7530353" cy="1154162"/>
          </a:xfrm>
        </p:spPr>
        <p:txBody>
          <a:bodyPr rIns="182880" bIns="0" anchor="b" anchorCtr="0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presentation title in title or sentence case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F70F15D-372D-5B45-92B4-1B626E0FC1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3429374"/>
            <a:ext cx="6159500" cy="410882"/>
          </a:xfrm>
        </p:spPr>
        <p:txBody>
          <a:bodyPr/>
          <a:lstStyle>
            <a:lvl1pPr marL="0" indent="0">
              <a:buNone/>
              <a:defRPr sz="230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Insert subtitle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378D8B-ED2A-3D41-92FB-40BA9FA8CC56}"/>
              </a:ext>
            </a:extLst>
          </p:cNvPr>
          <p:cNvSpPr/>
          <p:nvPr userDrawn="1"/>
        </p:nvSpPr>
        <p:spPr>
          <a:xfrm>
            <a:off x="457200" y="3182248"/>
            <a:ext cx="471523" cy="94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95C957-CDB9-C342-8243-6F7D038511B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9" y="6231067"/>
            <a:ext cx="7530353" cy="295466"/>
          </a:xfrm>
        </p:spPr>
        <p:txBody>
          <a:bodyPr bIns="0" anchor="b" anchorCtr="0"/>
          <a:lstStyle>
            <a:lvl1pPr marL="0" indent="0"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Insert name, position, unit/faculty</a:t>
            </a:r>
          </a:p>
        </p:txBody>
      </p:sp>
    </p:spTree>
    <p:extLst>
      <p:ext uri="{BB962C8B-B14F-4D97-AF65-F5344CB8AC3E}">
        <p14:creationId xmlns:p14="http://schemas.microsoft.com/office/powerpoint/2010/main" val="412645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5A38DE-B4F5-9E44-95BA-B5201705143C}"/>
              </a:ext>
            </a:extLst>
          </p:cNvPr>
          <p:cNvSpPr/>
          <p:nvPr userDrawn="1"/>
        </p:nvSpPr>
        <p:spPr>
          <a:xfrm>
            <a:off x="0" y="-9939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D11A7E0-5739-204C-9014-DB43944F2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57092" y="2911281"/>
            <a:ext cx="3077817" cy="103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5A38DE-B4F5-9E44-95BA-B5201705143C}"/>
              </a:ext>
            </a:extLst>
          </p:cNvPr>
          <p:cNvSpPr/>
          <p:nvPr userDrawn="1"/>
        </p:nvSpPr>
        <p:spPr>
          <a:xfrm>
            <a:off x="0" y="-9939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D11A7E0-5739-204C-9014-DB43944F2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57092" y="2911281"/>
            <a:ext cx="3077817" cy="103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15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907A194C-A4B8-2148-8BE0-5451BAAC53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8234"/>
            <a:ext cx="12192000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C912DB-E11B-3D4C-9D09-221D4E874712}"/>
              </a:ext>
            </a:extLst>
          </p:cNvPr>
          <p:cNvSpPr/>
          <p:nvPr userDrawn="1"/>
        </p:nvSpPr>
        <p:spPr>
          <a:xfrm>
            <a:off x="0" y="1024128"/>
            <a:ext cx="11163300" cy="58256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2563031-4D5F-6F49-9B43-B75A2450AB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5900" y="2514600"/>
            <a:ext cx="8279202" cy="1367286"/>
          </a:xfrm>
        </p:spPr>
        <p:txBody>
          <a:bodyPr bIns="0" anchor="b" anchorCtr="0">
            <a:noAutofit/>
          </a:bodyPr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Insert Section Header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63DBCEB-EA83-B646-A716-9EAB713C52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4226928"/>
            <a:ext cx="5264150" cy="354459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tx1">
                    <a:lumMod val="10000"/>
                    <a:lumOff val="90000"/>
                  </a:schemeClr>
                </a:solidFill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/>
              <a:t>Insert subtitle if needed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2A8E911-3157-1444-8D3E-B3404B047192}"/>
              </a:ext>
            </a:extLst>
          </p:cNvPr>
          <p:cNvSpPr/>
          <p:nvPr userDrawn="1"/>
        </p:nvSpPr>
        <p:spPr>
          <a:xfrm>
            <a:off x="8714232" y="1024128"/>
            <a:ext cx="2449068" cy="5833872"/>
          </a:xfrm>
          <a:custGeom>
            <a:avLst/>
            <a:gdLst>
              <a:gd name="connsiteX0" fmla="*/ 0 w 3290316"/>
              <a:gd name="connsiteY0" fmla="*/ 0 h 6193766"/>
              <a:gd name="connsiteX1" fmla="*/ 1490472 w 3290316"/>
              <a:gd name="connsiteY1" fmla="*/ 0 h 6193766"/>
              <a:gd name="connsiteX2" fmla="*/ 2980944 w 3290316"/>
              <a:gd name="connsiteY2" fmla="*/ 0 h 6193766"/>
              <a:gd name="connsiteX3" fmla="*/ 3290316 w 3290316"/>
              <a:gd name="connsiteY3" fmla="*/ 0 h 6193766"/>
              <a:gd name="connsiteX4" fmla="*/ 3290316 w 3290316"/>
              <a:gd name="connsiteY4" fmla="*/ 6185532 h 6193766"/>
              <a:gd name="connsiteX5" fmla="*/ 1492453 w 3290316"/>
              <a:gd name="connsiteY5" fmla="*/ 6185532 h 6193766"/>
              <a:gd name="connsiteX6" fmla="*/ 1490472 w 3290316"/>
              <a:gd name="connsiteY6" fmla="*/ 6193766 h 619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90316" h="6193766">
                <a:moveTo>
                  <a:pt x="0" y="0"/>
                </a:moveTo>
                <a:lnTo>
                  <a:pt x="1490472" y="0"/>
                </a:lnTo>
                <a:lnTo>
                  <a:pt x="2980944" y="0"/>
                </a:lnTo>
                <a:lnTo>
                  <a:pt x="3290316" y="0"/>
                </a:lnTo>
                <a:lnTo>
                  <a:pt x="3290316" y="6185532"/>
                </a:lnTo>
                <a:lnTo>
                  <a:pt x="1492453" y="6185532"/>
                </a:lnTo>
                <a:lnTo>
                  <a:pt x="1490472" y="6193766"/>
                </a:lnTo>
                <a:close/>
              </a:path>
            </a:pathLst>
          </a:cu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B6D0D8-B441-B94F-81C3-D858DB039304}"/>
              </a:ext>
            </a:extLst>
          </p:cNvPr>
          <p:cNvSpPr/>
          <p:nvPr userDrawn="1"/>
        </p:nvSpPr>
        <p:spPr>
          <a:xfrm>
            <a:off x="11507059" y="0"/>
            <a:ext cx="570641" cy="1024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C54FEC2B-37AF-0F44-BE06-966950F82A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64318" y="222225"/>
            <a:ext cx="456122" cy="7167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EB6C9F2-5465-8D47-8351-B6B681C458B1}"/>
              </a:ext>
            </a:extLst>
          </p:cNvPr>
          <p:cNvSpPr/>
          <p:nvPr userDrawn="1"/>
        </p:nvSpPr>
        <p:spPr>
          <a:xfrm>
            <a:off x="1485900" y="4007404"/>
            <a:ext cx="471523" cy="940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4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495360" y="457200"/>
            <a:ext cx="10667520" cy="1066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1066752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520560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961600" y="457200"/>
            <a:ext cx="520560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609600" y="273600"/>
            <a:ext cx="1097232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961600" y="457200"/>
            <a:ext cx="520560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95360" y="101412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969AA8-F260-814E-8CAE-0885CD16F631}"/>
              </a:ext>
            </a:extLst>
          </p:cNvPr>
          <p:cNvSpPr/>
          <p:nvPr userDrawn="1"/>
        </p:nvSpPr>
        <p:spPr>
          <a:xfrm>
            <a:off x="457200" y="1331912"/>
            <a:ext cx="471523" cy="94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E1FABA2-FABA-3440-A94D-5A89C703D9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702135"/>
            <a:ext cx="10896600" cy="517065"/>
          </a:xfrm>
        </p:spPr>
        <p:txBody>
          <a:bodyPr bIns="0" anchor="b" anchorCtr="0"/>
          <a:lstStyle>
            <a:lvl1pPr marL="0" indent="0">
              <a:buNone/>
              <a:defRPr sz="3400" b="1"/>
            </a:lvl1pPr>
          </a:lstStyle>
          <a:p>
            <a:pPr lvl="0"/>
            <a:r>
              <a:rPr lang="en-US"/>
              <a:t>Insert slide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F89922-C537-DD47-8C8F-19B8B33E65F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24000" y="1524000"/>
            <a:ext cx="9829800" cy="2340641"/>
          </a:xfrm>
        </p:spPr>
        <p:txBody>
          <a:bodyPr/>
          <a:lstStyle>
            <a:lvl1pPr>
              <a:spcBef>
                <a:spcPts val="1200"/>
              </a:spcBef>
              <a:buClr>
                <a:schemeClr val="accent1"/>
              </a:buClr>
              <a:defRPr/>
            </a:lvl1pPr>
            <a:lvl2pPr marL="685800" indent="-228600">
              <a:spcBef>
                <a:spcPts val="600"/>
              </a:spcBef>
              <a:buFont typeface="System Font Regular"/>
              <a:buChar char="-"/>
              <a:defRPr/>
            </a:lvl2pPr>
            <a:lvl3pPr marL="1143000" indent="-228600">
              <a:spcBef>
                <a:spcPts val="600"/>
              </a:spcBef>
              <a:buSzPct val="75000"/>
              <a:buFont typeface="Wingdings" pitchFamily="2" charset="2"/>
              <a:buChar char="§"/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Bulleted list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r>
              <a:rPr lang="en-US"/>
              <a:t>Next item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E8CB17-529B-9C4F-B120-C1236DEE81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534055"/>
            <a:ext cx="4460516" cy="323165"/>
          </a:xfrm>
          <a:solidFill>
            <a:schemeClr val="accent1"/>
          </a:solidFill>
        </p:spPr>
        <p:txBody>
          <a:bodyPr wrap="none" lIns="274320" tIns="64008" rIns="274320" bIns="64008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Insert presentation topic or department/unit name</a:t>
            </a:r>
          </a:p>
        </p:txBody>
      </p:sp>
    </p:spTree>
    <p:extLst>
      <p:ext uri="{BB962C8B-B14F-4D97-AF65-F5344CB8AC3E}">
        <p14:creationId xmlns:p14="http://schemas.microsoft.com/office/powerpoint/2010/main" val="3626283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520560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96160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5961600" y="101412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96160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95360" y="1014120"/>
            <a:ext cx="106675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106675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95360" y="1014120"/>
            <a:ext cx="106675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5961600" y="45720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95360" y="101412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5961600" y="1014120"/>
            <a:ext cx="52056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20202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95360" y="45720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102080" y="45720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7708800" y="45720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95360" y="101412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4102080" y="101412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7708800" y="1014120"/>
            <a:ext cx="343440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969AA8-F260-814E-8CAE-0885CD16F631}"/>
              </a:ext>
            </a:extLst>
          </p:cNvPr>
          <p:cNvSpPr/>
          <p:nvPr userDrawn="1"/>
        </p:nvSpPr>
        <p:spPr>
          <a:xfrm>
            <a:off x="457200" y="1331912"/>
            <a:ext cx="471523" cy="94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E1FABA2-FABA-3440-A94D-5A89C703D9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702135"/>
            <a:ext cx="10896600" cy="517065"/>
          </a:xfrm>
        </p:spPr>
        <p:txBody>
          <a:bodyPr bIns="0" anchor="b" anchorCtr="0"/>
          <a:lstStyle>
            <a:lvl1pPr marL="0" indent="0">
              <a:buNone/>
              <a:defRPr sz="3400" b="1"/>
            </a:lvl1pPr>
          </a:lstStyle>
          <a:p>
            <a:pPr lvl="0"/>
            <a:r>
              <a:rPr lang="en-US"/>
              <a:t>Insert slide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BF89922-C537-DD47-8C8F-19B8B33E65F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24000" y="1524000"/>
            <a:ext cx="4724400" cy="4648200"/>
          </a:xfrm>
        </p:spPr>
        <p:txBody>
          <a:bodyPr/>
          <a:lstStyle/>
          <a:p>
            <a:pPr lvl="0"/>
            <a:r>
              <a:rPr lang="en-US"/>
              <a:t>Bulleted list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E8CB17-529B-9C4F-B120-C1236DEE81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534055"/>
            <a:ext cx="4460516" cy="323165"/>
          </a:xfrm>
          <a:solidFill>
            <a:schemeClr val="accent1"/>
          </a:solidFill>
        </p:spPr>
        <p:txBody>
          <a:bodyPr wrap="none" lIns="274320" tIns="64008" rIns="274320" bIns="64008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presentation topic or department/unit name</a:t>
            </a:r>
          </a:p>
        </p:txBody>
      </p:sp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E2D8BB4A-46A4-1343-BA88-41D2E1C0EA5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38900" y="1524000"/>
            <a:ext cx="4914900" cy="4648200"/>
          </a:xfrm>
        </p:spPr>
        <p:txBody>
          <a:bodyPr/>
          <a:lstStyle/>
          <a:p>
            <a:pPr lvl="0"/>
            <a:r>
              <a:rPr lang="en-US"/>
              <a:t>Bulleted list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578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E1FABA2-FABA-3440-A94D-5A89C703D9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702135"/>
            <a:ext cx="10896600" cy="517065"/>
          </a:xfrm>
        </p:spPr>
        <p:txBody>
          <a:bodyPr bIns="0" anchor="b" anchorCtr="0"/>
          <a:lstStyle>
            <a:lvl1pPr marL="0" indent="0">
              <a:buNone/>
              <a:defRPr sz="3400" b="1"/>
            </a:lvl1pPr>
          </a:lstStyle>
          <a:p>
            <a:pPr lvl="0"/>
            <a:r>
              <a:rPr lang="en-US"/>
              <a:t>Insert slide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E8CB17-529B-9C4F-B120-C1236DEE81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534055"/>
            <a:ext cx="4460516" cy="323165"/>
          </a:xfrm>
          <a:solidFill>
            <a:schemeClr val="accent1"/>
          </a:solidFill>
        </p:spPr>
        <p:txBody>
          <a:bodyPr wrap="none" lIns="274320" tIns="64008" rIns="274320" bIns="64008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presentation topic or department/unit name</a:t>
            </a:r>
          </a:p>
        </p:txBody>
      </p:sp>
      <p:sp>
        <p:nvSpPr>
          <p:cNvPr id="7" name="Chart Placeholder 11">
            <a:extLst>
              <a:ext uri="{FF2B5EF4-FFF2-40B4-BE49-F238E27FC236}">
                <a16:creationId xmlns:a16="http://schemas.microsoft.com/office/drawing/2014/main" id="{8C3425D9-7762-3940-B7DA-B13EC3E058BA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524000" y="1523999"/>
            <a:ext cx="9829800" cy="4631865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190273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C8FC7EDF-D625-4640-AF06-22ADBDC8C8C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57200" y="1530523"/>
            <a:ext cx="5429250" cy="464167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chart</a:t>
            </a:r>
          </a:p>
        </p:txBody>
      </p:sp>
      <p:sp>
        <p:nvSpPr>
          <p:cNvPr id="13" name="Chart Placeholder 11">
            <a:extLst>
              <a:ext uri="{FF2B5EF4-FFF2-40B4-BE49-F238E27FC236}">
                <a16:creationId xmlns:a16="http://schemas.microsoft.com/office/drawing/2014/main" id="{8C45FAA6-1118-A24C-9C61-949F410E7C81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438900" y="1530523"/>
            <a:ext cx="4914900" cy="4641677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chart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1AAC151D-07AB-FC47-91C2-71EF7D893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702135"/>
            <a:ext cx="10896600" cy="517065"/>
          </a:xfrm>
        </p:spPr>
        <p:txBody>
          <a:bodyPr bIns="0" anchor="b" anchorCtr="0"/>
          <a:lstStyle>
            <a:lvl1pPr marL="0" indent="0">
              <a:buNone/>
              <a:defRPr sz="3400" b="1"/>
            </a:lvl1pPr>
          </a:lstStyle>
          <a:p>
            <a:pPr lvl="0"/>
            <a:r>
              <a:rPr lang="en-US"/>
              <a:t>Insert slide title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437A76B-A3F1-E24A-9B72-37AC8087EC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6534835"/>
            <a:ext cx="4460516" cy="323165"/>
          </a:xfrm>
          <a:solidFill>
            <a:schemeClr val="accent1"/>
          </a:solidFill>
        </p:spPr>
        <p:txBody>
          <a:bodyPr wrap="none" lIns="274320" tIns="64008" rIns="274320" bIns="64008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presentation topic or department/unit name</a:t>
            </a:r>
          </a:p>
        </p:txBody>
      </p:sp>
    </p:spTree>
    <p:extLst>
      <p:ext uri="{BB962C8B-B14F-4D97-AF65-F5344CB8AC3E}">
        <p14:creationId xmlns:p14="http://schemas.microsoft.com/office/powerpoint/2010/main" val="168639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200CC43E-DAB5-6045-A3FC-1B1B9D6DFFEB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524000" y="1524000"/>
            <a:ext cx="9829800" cy="34163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table	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2287AC25-0100-3142-B34F-E0142B8FC6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702135"/>
            <a:ext cx="10896600" cy="517065"/>
          </a:xfrm>
        </p:spPr>
        <p:txBody>
          <a:bodyPr bIns="0" anchor="b" anchorCtr="0"/>
          <a:lstStyle>
            <a:lvl1pPr marL="0" indent="0">
              <a:buNone/>
              <a:defRPr sz="3400" b="1"/>
            </a:lvl1pPr>
          </a:lstStyle>
          <a:p>
            <a:pPr lvl="0"/>
            <a:r>
              <a:rPr lang="en-US"/>
              <a:t>Insert slide 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A0123EED-038F-7B4A-92A4-A606571FF5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534835"/>
            <a:ext cx="4460516" cy="323165"/>
          </a:xfrm>
          <a:solidFill>
            <a:schemeClr val="accent1"/>
          </a:solidFill>
        </p:spPr>
        <p:txBody>
          <a:bodyPr wrap="none" lIns="274320" tIns="64008" rIns="274320" bIns="64008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presentation topic or department/unit name</a:t>
            </a:r>
          </a:p>
        </p:txBody>
      </p:sp>
    </p:spTree>
    <p:extLst>
      <p:ext uri="{BB962C8B-B14F-4D97-AF65-F5344CB8AC3E}">
        <p14:creationId xmlns:p14="http://schemas.microsoft.com/office/powerpoint/2010/main" val="211924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D868577-B206-C94D-AA90-90C71CB8AC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79"/>
          <a:stretch/>
        </p:blipFill>
        <p:spPr>
          <a:xfrm>
            <a:off x="0" y="0"/>
            <a:ext cx="116459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926B1D-2681-6D40-953A-D41E624A2187}"/>
              </a:ext>
            </a:extLst>
          </p:cNvPr>
          <p:cNvSpPr/>
          <p:nvPr userDrawn="1"/>
        </p:nvSpPr>
        <p:spPr>
          <a:xfrm>
            <a:off x="469900" y="1104900"/>
            <a:ext cx="10210800" cy="464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E03CA24-9885-1040-8F44-442885BF8E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5200" y="3128918"/>
            <a:ext cx="9080500" cy="600164"/>
          </a:xfrm>
        </p:spPr>
        <p:txBody>
          <a:bodyPr bIns="0" anchor="ctr" anchorCtr="0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section header</a:t>
            </a:r>
          </a:p>
        </p:txBody>
      </p:sp>
    </p:spTree>
    <p:extLst>
      <p:ext uri="{BB962C8B-B14F-4D97-AF65-F5344CB8AC3E}">
        <p14:creationId xmlns:p14="http://schemas.microsoft.com/office/powerpoint/2010/main" val="289242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19960-C592-024C-8B94-896ABF102E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528435"/>
            <a:ext cx="4460516" cy="344710"/>
          </a:xfrm>
        </p:spPr>
        <p:txBody>
          <a:bodyPr wrap="none" tIns="64008" bIns="64008"/>
          <a:lstStyle/>
          <a:p>
            <a:r>
              <a:rPr lang="en-US"/>
              <a:t>Insert presentation topic or department/unit name</a:t>
            </a:r>
          </a:p>
        </p:txBody>
      </p:sp>
    </p:spTree>
    <p:extLst>
      <p:ext uri="{BB962C8B-B14F-4D97-AF65-F5344CB8AC3E}">
        <p14:creationId xmlns:p14="http://schemas.microsoft.com/office/powerpoint/2010/main" val="142036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21CCA-1EB8-EE46-B4BA-5F3D975754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528435"/>
            <a:ext cx="4460516" cy="344710"/>
          </a:xfrm>
        </p:spPr>
        <p:txBody>
          <a:bodyPr wrap="none" tIns="64008" bIns="64008"/>
          <a:lstStyle/>
          <a:p>
            <a:r>
              <a:rPr lang="en-US"/>
              <a:t>Insert presentation topic or department/unit name</a:t>
            </a:r>
          </a:p>
        </p:txBody>
      </p:sp>
    </p:spTree>
    <p:extLst>
      <p:ext uri="{BB962C8B-B14F-4D97-AF65-F5344CB8AC3E}">
        <p14:creationId xmlns:p14="http://schemas.microsoft.com/office/powerpoint/2010/main" val="649504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80455"/>
            <a:ext cx="10896600" cy="517065"/>
          </a:xfrm>
          <a:prstGeom prst="rect">
            <a:avLst/>
          </a:prstGeom>
        </p:spPr>
        <p:txBody>
          <a:bodyPr vert="horz" wrap="square" lIns="0" tIns="45720" rIns="91440" bIns="0" rtlCol="0" anchor="b" anchorCtr="0">
            <a:sp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10896600" cy="1775358"/>
          </a:xfrm>
          <a:prstGeom prst="rect">
            <a:avLst/>
          </a:prstGeom>
        </p:spPr>
        <p:txBody>
          <a:bodyPr vert="horz" wrap="square" lIns="0" tIns="45720" rIns="91440" bIns="45720" rtlCol="0"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43580"/>
            <a:ext cx="1116106" cy="314420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74320" tIns="45720" rIns="274320" bIns="45720" rtlCol="0" anchor="ctr">
            <a:spAutoFit/>
          </a:bodyPr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0EB5E6-54D5-9945-8BFD-BD46E279442E}"/>
              </a:ext>
            </a:extLst>
          </p:cNvPr>
          <p:cNvSpPr/>
          <p:nvPr userDrawn="1"/>
        </p:nvSpPr>
        <p:spPr>
          <a:xfrm>
            <a:off x="11647553" y="0"/>
            <a:ext cx="57064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2794618-AA7B-F040-BD0B-B97556AA7FE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704812" y="222225"/>
            <a:ext cx="456122" cy="71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7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  <p:sldLayoutId id="2147483676" r:id="rId4"/>
    <p:sldLayoutId id="2147483672" r:id="rId5"/>
    <p:sldLayoutId id="2147483673" r:id="rId6"/>
    <p:sldLayoutId id="2147483663" r:id="rId7"/>
    <p:sldLayoutId id="2147483666" r:id="rId8"/>
    <p:sldLayoutId id="2147483667" r:id="rId9"/>
    <p:sldLayoutId id="2147483677" r:id="rId10"/>
    <p:sldLayoutId id="2147483678" r:id="rId11"/>
    <p:sldLayoutId id="214748367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0000"/>
              <a:lumOff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2" userDrawn="1">
          <p15:clr>
            <a:srgbClr val="F26B43"/>
          </p15:clr>
        </p15:guide>
        <p15:guide id="2" pos="72" userDrawn="1">
          <p15:clr>
            <a:srgbClr val="F26B43"/>
          </p15:clr>
        </p15:guide>
        <p15:guide id="3" pos="7608" userDrawn="1">
          <p15:clr>
            <a:srgbClr val="F26B43"/>
          </p15:clr>
        </p15:guide>
        <p15:guide id="4" orient="horz" pos="4248" userDrawn="1">
          <p15:clr>
            <a:srgbClr val="F26B43"/>
          </p15:clr>
        </p15:guide>
        <p15:guide id="5" pos="288" userDrawn="1">
          <p15:clr>
            <a:srgbClr val="F26B43"/>
          </p15:clr>
        </p15:guide>
        <p15:guide id="6" orient="horz" pos="768" userDrawn="1">
          <p15:clr>
            <a:srgbClr val="F26B43"/>
          </p15:clr>
        </p15:guide>
        <p15:guide id="7" orient="horz" pos="960" userDrawn="1">
          <p15:clr>
            <a:srgbClr val="F26B43"/>
          </p15:clr>
        </p15:guide>
        <p15:guide id="8" orient="horz" pos="1152" userDrawn="1">
          <p15:clr>
            <a:srgbClr val="F26B43"/>
          </p15:clr>
        </p15:guide>
        <p15:guide id="9" orient="horz" pos="3888" userDrawn="1">
          <p15:clr>
            <a:srgbClr val="F26B43"/>
          </p15:clr>
        </p15:guide>
        <p15:guide id="10" pos="9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1374080" y="0"/>
            <a:ext cx="703680" cy="1024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8" name="Picture 8" descr="Logo&#10;&#10;Description automatically generated"/>
          <p:cNvPicPr/>
          <p:nvPr/>
        </p:nvPicPr>
        <p:blipFill>
          <a:blip r:embed="rId14"/>
          <a:stretch/>
        </p:blipFill>
        <p:spPr>
          <a:xfrm>
            <a:off x="11425920" y="222120"/>
            <a:ext cx="607680" cy="716400"/>
          </a:xfrm>
          <a:prstGeom prst="rect">
            <a:avLst/>
          </a:prstGeom>
          <a:ln>
            <a:noFill/>
          </a:ln>
        </p:spPr>
      </p:pic>
      <p:sp>
        <p:nvSpPr>
          <p:cNvPr id="49" name="PlaceHolder 2"/>
          <p:cNvSpPr>
            <a:spLocks noGrp="1"/>
          </p:cNvSpPr>
          <p:nvPr>
            <p:ph type="ftr"/>
          </p:nvPr>
        </p:nvSpPr>
        <p:spPr>
          <a:xfrm>
            <a:off x="0" y="6555600"/>
            <a:ext cx="1060320" cy="313560"/>
          </a:xfrm>
          <a:prstGeom prst="rect">
            <a:avLst/>
          </a:prstGeom>
        </p:spPr>
        <p:txBody>
          <a:bodyPr tIns="64080" bIns="64080" anchor="ctr">
            <a:noAutofit/>
          </a:bodyPr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495360" y="1625760"/>
            <a:ext cx="470880" cy="9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495360" y="457200"/>
            <a:ext cx="10667520" cy="1066320"/>
          </a:xfrm>
          <a:prstGeom prst="rect">
            <a:avLst/>
          </a:prstGeom>
        </p:spPr>
        <p:txBody>
          <a:bodyPr lIns="0" bIns="0" anchor="b">
            <a:norm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en-US" sz="3000" b="1" strike="noStrike" spc="-1">
                <a:solidFill>
                  <a:srgbClr val="363636"/>
                </a:solidFill>
                <a:latin typeface="Arial"/>
              </a:rPr>
              <a:t>Insert slide title</a:t>
            </a:r>
            <a:endParaRPr lang="en-US" sz="30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1486080" y="1840320"/>
            <a:ext cx="9676800" cy="4445640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C5050C"/>
              </a:buClr>
              <a:buSzPct val="90000"/>
              <a:buFont typeface="Arial"/>
              <a:buChar char="•"/>
            </a:pPr>
            <a:r>
              <a:rPr lang="en-US" sz="2200" b="0" strike="noStrike" spc="-1">
                <a:solidFill>
                  <a:srgbClr val="363636"/>
                </a:solidFill>
                <a:latin typeface="Arial"/>
              </a:rPr>
              <a:t>Bulleted list</a:t>
            </a:r>
            <a:endParaRPr lang="en-US" sz="2200" b="0" strike="noStrike" spc="-1">
              <a:solidFill>
                <a:srgbClr val="202020"/>
              </a:solidFill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C5050C"/>
              </a:buClr>
              <a:buSzPct val="90000"/>
              <a:buFont typeface="Arial"/>
              <a:buChar char="•"/>
            </a:pPr>
            <a:r>
              <a:rPr lang="en-US" sz="2200" b="0" strike="noStrike" spc="-1">
                <a:solidFill>
                  <a:srgbClr val="363636"/>
                </a:solidFill>
                <a:latin typeface="Arial"/>
              </a:rPr>
              <a:t>Bulleted list</a:t>
            </a:r>
            <a:endParaRPr lang="en-US" sz="2200" b="0" strike="noStrike" spc="-1">
              <a:solidFill>
                <a:srgbClr val="202020"/>
              </a:solidFill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C5050C"/>
              </a:buClr>
              <a:buSzPct val="90000"/>
              <a:buFont typeface="Arial"/>
              <a:buChar char="•"/>
            </a:pPr>
            <a:r>
              <a:rPr lang="en-US" sz="2200" b="0" strike="noStrike" spc="-1">
                <a:solidFill>
                  <a:srgbClr val="363636"/>
                </a:solidFill>
                <a:latin typeface="Arial"/>
              </a:rPr>
              <a:t>Bulleted list</a:t>
            </a:r>
            <a:endParaRPr lang="en-US" sz="22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 type="body"/>
          </p:nvPr>
        </p:nvSpPr>
        <p:spPr>
          <a:xfrm>
            <a:off x="0" y="4651920"/>
            <a:ext cx="8526240" cy="4133160"/>
          </a:xfrm>
          <a:prstGeom prst="rect">
            <a:avLst/>
          </a:prstGeom>
        </p:spPr>
        <p:txBody>
          <a:bodyPr lIns="274320" tIns="64080" bIns="91440" anchor="ctr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en-US" sz="1400" b="0" strike="noStrike" spc="-1">
                <a:solidFill>
                  <a:srgbClr val="FFFFFF"/>
                </a:solidFill>
                <a:latin typeface="Arial"/>
              </a:rPr>
              <a:t>Insert presentation topic or department/unit name (text box will expand to fit)</a:t>
            </a:r>
            <a:endParaRPr lang="en-US" sz="1400" b="0" strike="noStrike" spc="-1">
              <a:solidFill>
                <a:srgbClr val="202020"/>
              </a:solidFill>
              <a:latin typeface="Arial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202020"/>
                </a:solidFill>
                <a:latin typeface="Calibri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64" r:id="rId3"/>
    <p:sldLayoutId id="2147483665" r:id="rId4"/>
    <p:sldLayoutId id="2147483685" r:id="rId5"/>
    <p:sldLayoutId id="2147483686" r:id="rId6"/>
    <p:sldLayoutId id="2147483668" r:id="rId7"/>
    <p:sldLayoutId id="2147483669" r:id="rId8"/>
    <p:sldLayoutId id="2147483670" r:id="rId9"/>
    <p:sldLayoutId id="214748367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E76140-016B-3444-959E-FC4DFA1424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85899" y="1954805"/>
            <a:ext cx="9537777" cy="185674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Risk assessment and Uncertainty Analysis of high-burnup ATF:</a:t>
            </a:r>
          </a:p>
          <a:p>
            <a:r>
              <a:rPr lang="en-US" sz="3600">
                <a:latin typeface="Arial"/>
                <a:cs typeface="Arial"/>
              </a:rPr>
              <a:t>MELCOR &amp; MACCS Modeling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7E1C2-76CF-DB42-AC88-EB1973827F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5900" y="4226928"/>
            <a:ext cx="7256166" cy="2525564"/>
          </a:xfrm>
        </p:spPr>
        <p:txBody>
          <a:bodyPr vert="horz" wrap="square" lIns="0" tIns="45720" rIns="91440" bIns="45720" rtlCol="0" anchor="t">
            <a:noAutofit/>
          </a:bodyPr>
          <a:lstStyle/>
          <a:p>
            <a:r>
              <a:rPr lang="en-US" sz="2400" b="1" dirty="0">
                <a:latin typeface="Arial"/>
                <a:cs typeface="Arial"/>
              </a:rPr>
              <a:t>Abe Whitmeyer</a:t>
            </a:r>
            <a:endParaRPr lang="en-US" dirty="0"/>
          </a:p>
          <a:p>
            <a:pPr>
              <a:spcBef>
                <a:spcPts val="2200"/>
              </a:spcBef>
              <a:spcAft>
                <a:spcPts val="600"/>
              </a:spcAft>
            </a:pPr>
            <a:r>
              <a:rPr lang="en-US" sz="2400" b="1" dirty="0">
                <a:latin typeface="Arial"/>
                <a:cs typeface="Arial"/>
              </a:rPr>
              <a:t>Kenneth Franzese</a:t>
            </a:r>
          </a:p>
          <a:p>
            <a:pPr>
              <a:spcBef>
                <a:spcPts val="2200"/>
              </a:spcBef>
              <a:spcAft>
                <a:spcPts val="600"/>
              </a:spcAft>
            </a:pPr>
            <a:r>
              <a:rPr lang="en-US" sz="2400" b="1" dirty="0">
                <a:latin typeface="Arial"/>
                <a:cs typeface="Arial"/>
              </a:rPr>
              <a:t>Prof. Ben Lindley</a:t>
            </a:r>
            <a:endParaRPr lang="en-US" sz="2400" b="1" dirty="0"/>
          </a:p>
        </p:txBody>
      </p:sp>
      <p:pic>
        <p:nvPicPr>
          <p:cNvPr id="4" name="Picture 3" descr="A logo for a light water sustainable company&#10;&#10;Description automatically generated">
            <a:extLst>
              <a:ext uri="{FF2B5EF4-FFF2-40B4-BE49-F238E27FC236}">
                <a16:creationId xmlns:a16="http://schemas.microsoft.com/office/drawing/2014/main" id="{28DA6BDB-F87D-E76D-9FD2-A9C013C5C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0" y="5313586"/>
            <a:ext cx="2743200" cy="13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15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MELCOR: Fission Product Release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A graph with blue dots and white text&#10;&#10;Description automatically generated">
            <a:extLst>
              <a:ext uri="{FF2B5EF4-FFF2-40B4-BE49-F238E27FC236}">
                <a16:creationId xmlns:a16="http://schemas.microsoft.com/office/drawing/2014/main" id="{4F8DAC85-3293-658D-F369-FC1586ECA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609" y="1357186"/>
            <a:ext cx="6968835" cy="413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454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702135"/>
            <a:ext cx="10896600" cy="51706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MELCOR: Average RN Released by Major Class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104C09E-D687-5BDE-0DC3-CA0AC0526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193" y="1328412"/>
            <a:ext cx="6919355" cy="420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34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MACCS: Fatalities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A graph with different colored dots&#10;&#10;Description automatically generated">
            <a:extLst>
              <a:ext uri="{FF2B5EF4-FFF2-40B4-BE49-F238E27FC236}">
                <a16:creationId xmlns:a16="http://schemas.microsoft.com/office/drawing/2014/main" id="{A3CE7F0C-57D7-C9D6-8DC4-56828824B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557" y="1396572"/>
            <a:ext cx="7720939" cy="438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82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MACCS: Peak Dose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81233FC-963E-7746-4D40-5893C9F23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724" y="1274669"/>
            <a:ext cx="7562603" cy="43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80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067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4A03E0-6D94-64C3-CEE1-93005977E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916171"/>
              </p:ext>
            </p:extLst>
          </p:nvPr>
        </p:nvGraphicFramePr>
        <p:xfrm>
          <a:off x="733530" y="1563727"/>
          <a:ext cx="10620270" cy="103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9296">
                  <a:extLst>
                    <a:ext uri="{9D8B030D-6E8A-4147-A177-3AD203B41FA5}">
                      <a16:colId xmlns:a16="http://schemas.microsoft.com/office/drawing/2014/main" val="1366732804"/>
                    </a:ext>
                  </a:extLst>
                </a:gridCol>
                <a:gridCol w="9930974">
                  <a:extLst>
                    <a:ext uri="{9D8B030D-6E8A-4147-A177-3AD203B41FA5}">
                      <a16:colId xmlns:a16="http://schemas.microsoft.com/office/drawing/2014/main" val="1600002222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l"/>
                      <a:r>
                        <a:rPr lang="en-US" sz="1100"/>
                        <a:t>[1]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Rebak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R.B., Gupta, V.K. and Larsen, M., 2018. Oxidation characteristics of two FeCrAl alloys in air and steam from 800° C to 1300° C. </a:t>
                      </a:r>
                      <a:r>
                        <a:rPr lang="en-GB" sz="1100" b="0" i="1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Jom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en-GB" sz="1100" b="0" i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(8), pp.1484-1492.</a:t>
                      </a:r>
                      <a:endParaRPr lang="en-US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857017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l"/>
                      <a:r>
                        <a:rPr lang="en-US" sz="1100"/>
                        <a:t>[2]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Gauntt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R.O., Cole, R.K., Erickson, C.M., </a:t>
                      </a:r>
                      <a:r>
                        <a:rPr lang="en-GB" sz="1100" b="0" i="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Gido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R.G., Gasser, R.D., Rodriguez, S.B. and Young, M.F., 2000. MELCOR computer code manuals. </a:t>
                      </a:r>
                      <a:r>
                        <a:rPr lang="en-GB" sz="1100" b="0" i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Sandia National Laboratories, NUREG/CR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en-GB" sz="1100" b="0" i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6119</a:t>
                      </a:r>
                      <a:r>
                        <a:rPr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184916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l"/>
                      <a:r>
                        <a:rPr lang="en-US" sz="1100"/>
                        <a:t>[3]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</a:rPr>
                        <a:t>Pint, Bruce A. "Performance of FeCrAl for accident-tolerant fuel cladding in high-temperature steam." </a:t>
                      </a:r>
                      <a:r>
                        <a:rPr lang="en-GB" sz="1100" i="1">
                          <a:solidFill>
                            <a:srgbClr val="363636"/>
                          </a:solidFill>
                        </a:rPr>
                        <a:t>Corrosion Reviews</a:t>
                      </a:r>
                      <a:r>
                        <a:rPr lang="en-GB" sz="1100">
                          <a:solidFill>
                            <a:srgbClr val="363636"/>
                          </a:solidFill>
                        </a:rPr>
                        <a:t> 35.3 (2017): 167-175.</a:t>
                      </a:r>
                      <a:endParaRPr lang="en-US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4866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76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NRC ZION model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98574-9742-9B47-94FA-808EF6C372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1523999"/>
            <a:ext cx="5176207" cy="4561249"/>
          </a:xfrm>
        </p:spPr>
        <p:txBody>
          <a:bodyPr/>
          <a:lstStyle/>
          <a:p>
            <a:r>
              <a:rPr lang="en-US"/>
              <a:t>Initial MELCOR 2.0 model provided by NRC</a:t>
            </a:r>
          </a:p>
          <a:p>
            <a:r>
              <a:rPr lang="en-US"/>
              <a:t>ZION reactor</a:t>
            </a:r>
          </a:p>
          <a:p>
            <a:pPr lvl="1"/>
            <a:r>
              <a:rPr lang="en-US"/>
              <a:t>Zion, Lake County, Illinois</a:t>
            </a:r>
          </a:p>
          <a:p>
            <a:pPr lvl="1"/>
            <a:r>
              <a:rPr lang="en-US"/>
              <a:t>Operational 1973 - 1998</a:t>
            </a:r>
          </a:p>
          <a:p>
            <a:r>
              <a:rPr lang="en-US"/>
              <a:t>Core configuration</a:t>
            </a:r>
          </a:p>
          <a:p>
            <a:pPr lvl="1"/>
            <a:r>
              <a:rPr lang="en-US"/>
              <a:t>Westinghouse 4-loop PWR</a:t>
            </a:r>
          </a:p>
          <a:p>
            <a:pPr lvl="1"/>
            <a:r>
              <a:rPr lang="en-US"/>
              <a:t>2 x 3250 </a:t>
            </a:r>
            <a:r>
              <a:rPr lang="en-US" err="1"/>
              <a:t>MWt</a:t>
            </a:r>
            <a:r>
              <a:rPr lang="en-US"/>
              <a:t> units</a:t>
            </a:r>
          </a:p>
          <a:p>
            <a:r>
              <a:rPr lang="en-US"/>
              <a:t>LBLOCA scenario</a:t>
            </a:r>
          </a:p>
          <a:p>
            <a:pPr lvl="1"/>
            <a:r>
              <a:rPr lang="en-US"/>
              <a:t>Pressurizer loop break, initiating trip</a:t>
            </a:r>
          </a:p>
          <a:p>
            <a:pPr lvl="1"/>
            <a:r>
              <a:rPr lang="en-US"/>
              <a:t>LPSI re-activation at 27m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828694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83F2632A-5A1C-5A6C-498E-D54C6B6E9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59" y="1099339"/>
            <a:ext cx="3967179" cy="312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>
            <a:extLst>
              <a:ext uri="{FF2B5EF4-FFF2-40B4-BE49-F238E27FC236}">
                <a16:creationId xmlns:a16="http://schemas.microsoft.com/office/drawing/2014/main" id="{6E5FB8DD-7841-1348-9365-B1763F700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59" y="4302504"/>
            <a:ext cx="3967200" cy="223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154CB4-E619-75F7-3E01-3404290B251B}"/>
              </a:ext>
            </a:extLst>
          </p:cNvPr>
          <p:cNvSpPr txBox="1"/>
          <p:nvPr/>
        </p:nvSpPr>
        <p:spPr>
          <a:xfrm>
            <a:off x="7020958" y="6574246"/>
            <a:ext cx="4584419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000"/>
              <a:t>U.S. Department of Energy Flickr </a:t>
            </a:r>
            <a:r>
              <a:rPr lang="en-US" sz="1000" err="1"/>
              <a:t>photostream</a:t>
            </a:r>
            <a:r>
              <a:rPr lang="en-US" sz="1000"/>
              <a:t>, HD.6B.335</a:t>
            </a:r>
          </a:p>
        </p:txBody>
      </p:sp>
    </p:spTree>
    <p:extLst>
      <p:ext uri="{BB962C8B-B14F-4D97-AF65-F5344CB8AC3E}">
        <p14:creationId xmlns:p14="http://schemas.microsoft.com/office/powerpoint/2010/main" val="4073213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NRC ZION model parameters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075AF92-844A-15D8-FB9C-30429F0E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12C0CEB-6177-9273-C208-D3B973873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38" y="1498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C154B92-3344-7C90-64AE-D29492E24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861625"/>
              </p:ext>
            </p:extLst>
          </p:nvPr>
        </p:nvGraphicFramePr>
        <p:xfrm>
          <a:off x="2140298" y="1729511"/>
          <a:ext cx="6807967" cy="429423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592677">
                  <a:extLst>
                    <a:ext uri="{9D8B030D-6E8A-4147-A177-3AD203B41FA5}">
                      <a16:colId xmlns:a16="http://schemas.microsoft.com/office/drawing/2014/main" val="1063446780"/>
                    </a:ext>
                  </a:extLst>
                </a:gridCol>
                <a:gridCol w="1035603">
                  <a:extLst>
                    <a:ext uri="{9D8B030D-6E8A-4147-A177-3AD203B41FA5}">
                      <a16:colId xmlns:a16="http://schemas.microsoft.com/office/drawing/2014/main" val="2381131634"/>
                    </a:ext>
                  </a:extLst>
                </a:gridCol>
                <a:gridCol w="1179687">
                  <a:extLst>
                    <a:ext uri="{9D8B030D-6E8A-4147-A177-3AD203B41FA5}">
                      <a16:colId xmlns:a16="http://schemas.microsoft.com/office/drawing/2014/main" val="263008212"/>
                    </a:ext>
                  </a:extLst>
                </a:gridCol>
              </a:tblGrid>
              <a:tr h="254600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Reactor Parameter​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Units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Value​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84408"/>
                  </a:ext>
                </a:extLst>
              </a:tr>
              <a:tr h="254600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Net thermal capacity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err="1">
                          <a:solidFill>
                            <a:srgbClr val="000000"/>
                          </a:solidFill>
                          <a:effectLst/>
                        </a:rPr>
                        <a:t>MWt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3250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88358551"/>
                  </a:ext>
                </a:extLst>
              </a:tr>
              <a:tr h="254600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Net electrical capacity​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MWe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1040​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582549096"/>
                  </a:ext>
                </a:extLst>
              </a:tr>
              <a:tr h="254600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Failure temperature for lower head penetration​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1273.15​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3313623830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Heat transfer coefficient from debris to penetration structures​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W/m</a:t>
                      </a:r>
                      <a:r>
                        <a:rPr lang="en-US" sz="1400" b="0" baseline="30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 K 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500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4235847300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Heat transfer coefficient from debris to lower head. 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W/m</a:t>
                      </a:r>
                      <a:r>
                        <a:rPr lang="en-US" sz="1400" b="0" baseline="30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 K 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500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4207176808"/>
                  </a:ext>
                </a:extLst>
              </a:tr>
              <a:tr h="258814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Hot leg temperature at steady state​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603.22​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1005495888"/>
                  </a:ext>
                </a:extLst>
              </a:tr>
              <a:tr h="60752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Cold leg temperature at steady state​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K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566.10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70321"/>
                  </a:ext>
                </a:extLst>
              </a:tr>
              <a:tr h="293535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</a:rPr>
                        <a:t>Fuel &amp; Materials </a:t>
                      </a:r>
                      <a:endParaRPr lang="en-US" sz="1400" b="1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436343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Fuel pin lattice configuration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15x15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14253122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Number of fuel assemblies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193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3705376935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Fuel material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UO</a:t>
                      </a:r>
                      <a:r>
                        <a:rPr lang="en-US" sz="1400" b="0" baseline="-25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3427347855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Clad material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Zr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2254801032"/>
                  </a:ext>
                </a:extLst>
              </a:tr>
              <a:tr h="299867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Control material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400" b="0" baseline="-2500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r>
                        <a:rPr lang="en-US" sz="1400" b="0" baseline="0">
                          <a:solidFill>
                            <a:srgbClr val="000000"/>
                          </a:solidFill>
                          <a:effectLst/>
                        </a:rPr>
                        <a:t>C</a:t>
                      </a:r>
                      <a:endParaRPr lang="en-US" sz="1400" b="0" i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460" marR="45460" marT="22730" marB="22730" anchor="ctr"/>
                </a:tc>
                <a:extLst>
                  <a:ext uri="{0D108BD9-81ED-4DB2-BD59-A6C34878D82A}">
                    <a16:rowId xmlns:a16="http://schemas.microsoft.com/office/drawing/2014/main" val="2504327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74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NRC ZION model scenario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E91840D-DEEE-B51D-4E29-7F35771D6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535" y="890331"/>
            <a:ext cx="5289795" cy="33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EA01EC8-5A11-C039-63D9-D872784124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135257"/>
              </p:ext>
            </p:extLst>
          </p:nvPr>
        </p:nvGraphicFramePr>
        <p:xfrm>
          <a:off x="6974154" y="4210694"/>
          <a:ext cx="3870556" cy="2253024"/>
        </p:xfrm>
        <a:graphic>
          <a:graphicData uri="http://schemas.openxmlformats.org/drawingml/2006/table">
            <a:tbl>
              <a:tblPr/>
              <a:tblGrid>
                <a:gridCol w="1476244">
                  <a:extLst>
                    <a:ext uri="{9D8B030D-6E8A-4147-A177-3AD203B41FA5}">
                      <a16:colId xmlns:a16="http://schemas.microsoft.com/office/drawing/2014/main" val="2469198172"/>
                    </a:ext>
                  </a:extLst>
                </a:gridCol>
                <a:gridCol w="2394312">
                  <a:extLst>
                    <a:ext uri="{9D8B030D-6E8A-4147-A177-3AD203B41FA5}">
                      <a16:colId xmlns:a16="http://schemas.microsoft.com/office/drawing/2014/main" val="3215796379"/>
                    </a:ext>
                  </a:extLst>
                </a:gridCol>
              </a:tblGrid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1" i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Control Volume​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i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Description​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27956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CV320​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Head​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176579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CV340​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Reactor Core​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372963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CV350​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Upper Plenum​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585205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CV570​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Loop Seal of the main pipe​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447669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CV310​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Downcomer​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427538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CV330​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Bypass​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587631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CV500​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Hot Leg of the main pipe​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869017"/>
                  </a:ext>
                </a:extLst>
              </a:tr>
              <a:tr h="23798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CV580​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Cold Leg of the Main Pipe​</a:t>
                      </a:r>
                    </a:p>
                  </a:txBody>
                  <a:tcPr marL="36976" marR="36976" marT="18488" marB="18488"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038162"/>
                  </a:ext>
                </a:extLst>
              </a:tr>
            </a:tbl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9FB1FFFD-E09E-702E-F71D-9D5BAC1D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0" y="152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C1C0F7-60D5-460A-3A54-B793C11AE45C}"/>
              </a:ext>
            </a:extLst>
          </p:cNvPr>
          <p:cNvSpPr txBox="1">
            <a:spLocks/>
          </p:cNvSpPr>
          <p:nvPr/>
        </p:nvSpPr>
        <p:spPr>
          <a:xfrm>
            <a:off x="1088328" y="1534048"/>
            <a:ext cx="5557404" cy="4829014"/>
          </a:xfrm>
          <a:prstGeom prst="rect">
            <a:avLst/>
          </a:prstGeom>
        </p:spPr>
        <p:txBody>
          <a:bodyPr vert="horz" wrap="square" lIns="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System Font Regular"/>
              <a:buChar char="-"/>
              <a:defRPr sz="2100" kern="12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 typeface="Wingdings" pitchFamily="2" charset="2"/>
              <a:buChar char="§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i="1"/>
              <a:t>Manual control</a:t>
            </a:r>
          </a:p>
          <a:p>
            <a:pPr marL="0" indent="0">
              <a:buNone/>
            </a:pPr>
            <a:r>
              <a:rPr lang="en-US" sz="2400"/>
              <a:t>-200.0s   Calculation begins</a:t>
            </a: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</a:rPr>
              <a:t>-</a:t>
            </a:r>
            <a:r>
              <a:rPr lang="en-US" sz="2400"/>
              <a:t>    0.0s   LBLOCA initiation</a:t>
            </a: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</a:rPr>
              <a:t>-</a:t>
            </a:r>
            <a:r>
              <a:rPr lang="en-US" sz="2400"/>
              <a:t>  27.0s   LPSI recovery </a:t>
            </a:r>
          </a:p>
          <a:p>
            <a:pPr marL="0" indent="0">
              <a:buNone/>
            </a:pPr>
            <a:r>
              <a:rPr lang="en-US" sz="2400"/>
              <a:t>        6h   Calculation termination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400" i="1"/>
              <a:t>MELCOR conditional</a:t>
            </a:r>
          </a:p>
          <a:p>
            <a:pPr marL="0" indent="0">
              <a:buNone/>
            </a:pPr>
            <a:r>
              <a:rPr lang="en-US" sz="2400"/>
              <a:t>     0.0s    Reactor trip</a:t>
            </a:r>
          </a:p>
          <a:p>
            <a:pPr marL="0" indent="0">
              <a:buNone/>
            </a:pPr>
            <a:r>
              <a:rPr lang="en-US" sz="2400"/>
              <a:t>          ?    LPSI: injection ends, re-                      	       circulation mode begins</a:t>
            </a:r>
            <a:endParaRPr lang="en-US" sz="2400" i="1"/>
          </a:p>
          <a:p>
            <a:pPr marL="0" indent="0">
              <a:buNone/>
            </a:pPr>
            <a:r>
              <a:rPr lang="en-US" sz="2400"/>
              <a:t>          ?    Fuel melting, gap release</a:t>
            </a:r>
          </a:p>
        </p:txBody>
      </p:sp>
    </p:spTree>
    <p:extLst>
      <p:ext uri="{BB962C8B-B14F-4D97-AF65-F5344CB8AC3E}">
        <p14:creationId xmlns:p14="http://schemas.microsoft.com/office/powerpoint/2010/main" val="2396624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FCA definition in MELCOR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98574-9742-9B47-94FA-808EF6C372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1524000"/>
            <a:ext cx="4967235" cy="5809283"/>
          </a:xfrm>
        </p:spPr>
        <p:txBody>
          <a:bodyPr/>
          <a:lstStyle/>
          <a:p>
            <a:r>
              <a:rPr lang="en-US"/>
              <a:t>15x15 → 17x17 fuel lattice</a:t>
            </a:r>
          </a:p>
          <a:p>
            <a:pPr lvl="1"/>
            <a:r>
              <a:rPr lang="en-US"/>
              <a:t>Flow areas, component masses</a:t>
            </a:r>
          </a:p>
          <a:p>
            <a:r>
              <a:rPr lang="en-US"/>
              <a:t>Material properties</a:t>
            </a:r>
          </a:p>
          <a:p>
            <a:pPr lvl="1"/>
            <a:r>
              <a:rPr lang="en-US" err="1"/>
              <a:t>Kanthal</a:t>
            </a:r>
            <a:r>
              <a:rPr lang="en-US"/>
              <a:t> APMT &amp; “Ironclad” C26M</a:t>
            </a:r>
          </a:p>
          <a:p>
            <a:pPr lvl="1"/>
            <a:r>
              <a:rPr lang="en-US"/>
              <a:t>Thermophysical properties</a:t>
            </a:r>
          </a:p>
          <a:p>
            <a:pPr lvl="1"/>
            <a:r>
              <a:rPr lang="en-US"/>
              <a:t>Molten material data</a:t>
            </a:r>
          </a:p>
          <a:p>
            <a:r>
              <a:rPr lang="en-US"/>
              <a:t>Oxidation behavior</a:t>
            </a:r>
          </a:p>
          <a:p>
            <a:pPr lvl="1"/>
            <a:r>
              <a:rPr lang="en-US"/>
              <a:t>Parabolic rate equation 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>
              <a:spcBef>
                <a:spcPts val="0"/>
              </a:spcBef>
            </a:pPr>
            <a:r>
              <a:rPr lang="en-US"/>
              <a:t>Individual element specification</a:t>
            </a:r>
          </a:p>
          <a:p>
            <a:pPr lvl="1">
              <a:spcBef>
                <a:spcPts val="0"/>
              </a:spcBef>
            </a:pPr>
            <a:r>
              <a:rPr lang="en-US"/>
              <a:t>Include temperature ranges for breakaway oxidation</a:t>
            </a:r>
          </a:p>
          <a:p>
            <a:pPr lvl="1"/>
            <a:endParaRPr lang="en-US"/>
          </a:p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8F05BA5-BB5D-0D69-F3C0-2066B5686407}"/>
                  </a:ext>
                </a:extLst>
              </p:cNvPr>
              <p:cNvSpPr txBox="1"/>
              <p:nvPr/>
            </p:nvSpPr>
            <p:spPr>
              <a:xfrm>
                <a:off x="2968057" y="4855198"/>
                <a:ext cx="1494896" cy="4469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8F05BA5-BB5D-0D69-F3C0-2066B5686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057" y="4855198"/>
                <a:ext cx="1494896" cy="4469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Fig. 11">
            <a:extLst>
              <a:ext uri="{FF2B5EF4-FFF2-40B4-BE49-F238E27FC236}">
                <a16:creationId xmlns:a16="http://schemas.microsoft.com/office/drawing/2014/main" id="{0B360D9D-98D1-679C-F344-D9D239771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265" y="1348109"/>
            <a:ext cx="4044665" cy="418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F14714-94D2-4D33-C6AE-E0DEBE4F8C66}"/>
              </a:ext>
            </a:extLst>
          </p:cNvPr>
          <p:cNvSpPr txBox="1"/>
          <p:nvPr/>
        </p:nvSpPr>
        <p:spPr>
          <a:xfrm>
            <a:off x="6821628" y="5662156"/>
            <a:ext cx="4309937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400"/>
              <a:t>Growth of </a:t>
            </a:r>
            <a:r>
              <a:rPr lang="en-GB" sz="1400" b="0" i="0">
                <a:effectLst/>
              </a:rPr>
              <a:t>alumina layer on the surface of C26M and APMT exposed to air and steam at 1200°C for 4 h: </a:t>
            </a:r>
          </a:p>
          <a:p>
            <a:pPr algn="ctr"/>
            <a:r>
              <a:rPr lang="en-GB" sz="1400" b="0" i="0">
                <a:effectLst/>
              </a:rPr>
              <a:t>(a) &amp; (b) APMT air &amp; steam; (c) &amp; (d) C26M air steam [1]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462958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MACCS Procedure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C3CF92-2466-ADE7-9966-9C95167C96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1524000"/>
            <a:ext cx="8771906" cy="2997744"/>
          </a:xfrm>
        </p:spPr>
        <p:txBody>
          <a:bodyPr vert="horz" wrap="square" lIns="0" tIns="45720" rIns="91440" bIns="45720" rtlCol="0" anchor="t">
            <a:spAutoFit/>
          </a:bodyPr>
          <a:lstStyle/>
          <a:p>
            <a:pPr marL="0" indent="0">
              <a:buNone/>
            </a:pPr>
            <a:endParaRPr lang="en-US">
              <a:latin typeface="Arial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RN inventory initially calculated using SCALE for single assembly to core average burnup</a:t>
            </a:r>
            <a:endParaRPr lang="en-US"/>
          </a:p>
          <a:p>
            <a:r>
              <a:rPr lang="en-US">
                <a:latin typeface="Arial"/>
                <a:cs typeface="Arial"/>
              </a:rPr>
              <a:t>Data transferred to MELCOR input with explicit RN definitions as well as specified in MACCS inventory file</a:t>
            </a:r>
            <a:endParaRPr lang="en-US"/>
          </a:p>
          <a:p>
            <a:r>
              <a:rPr lang="en-US">
                <a:latin typeface="Arial"/>
                <a:cs typeface="Arial"/>
              </a:rPr>
              <a:t>Currently using 18 month burnup, with plans to investigate 24 month burnup with larger RN inventories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6534055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36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C3CF92-2466-ADE7-9966-9C95167C96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1524000"/>
            <a:ext cx="4724400" cy="3382464"/>
          </a:xfrm>
        </p:spPr>
        <p:txBody>
          <a:bodyPr vert="horz" wrap="square" lIns="0" tIns="45720" rIns="91440" bIns="45720" rtlCol="0" anchor="t">
            <a:spAutoFit/>
          </a:bodyPr>
          <a:lstStyle/>
          <a:p>
            <a:pPr marL="0" indent="0">
              <a:buNone/>
            </a:pPr>
            <a:r>
              <a:rPr lang="en-US">
                <a:latin typeface="Arial"/>
                <a:cs typeface="Arial"/>
              </a:rPr>
              <a:t>Inputs </a:t>
            </a:r>
            <a:endParaRPr lang="en-US"/>
          </a:p>
          <a:p>
            <a:r>
              <a:rPr lang="en-US"/>
              <a:t>Core inventory</a:t>
            </a:r>
          </a:p>
          <a:p>
            <a:r>
              <a:rPr lang="en-US"/>
              <a:t>Plume release information</a:t>
            </a:r>
          </a:p>
          <a:p>
            <a:r>
              <a:rPr lang="en-US"/>
              <a:t>Meteorological data</a:t>
            </a:r>
          </a:p>
          <a:p>
            <a:r>
              <a:rPr lang="en-US"/>
              <a:t>Population distribution</a:t>
            </a:r>
          </a:p>
          <a:p>
            <a:r>
              <a:rPr lang="en-US"/>
              <a:t>Land usage</a:t>
            </a:r>
          </a:p>
          <a:p>
            <a:r>
              <a:rPr lang="en-US"/>
              <a:t>Emergency response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6534055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4BA14B-CE19-BEE4-4599-C4D42EBBD64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38900" y="1524000"/>
            <a:ext cx="5029846" cy="3742563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Outputs</a:t>
            </a:r>
          </a:p>
          <a:p>
            <a:r>
              <a:rPr lang="en-US"/>
              <a:t>Plume transport, dispersion and deposition</a:t>
            </a:r>
          </a:p>
          <a:p>
            <a:r>
              <a:rPr lang="en-US" u="sng"/>
              <a:t>Radiation doses</a:t>
            </a:r>
          </a:p>
          <a:p>
            <a:r>
              <a:rPr lang="en-US"/>
              <a:t>Effect of mitigation actions</a:t>
            </a:r>
          </a:p>
          <a:p>
            <a:r>
              <a:rPr lang="en-US"/>
              <a:t>Mitigation action </a:t>
            </a:r>
            <a:r>
              <a:rPr lang="en-US" u="sng"/>
              <a:t>costs</a:t>
            </a:r>
          </a:p>
          <a:p>
            <a:r>
              <a:rPr lang="en-US"/>
              <a:t>Fatalities and injuries</a:t>
            </a:r>
          </a:p>
          <a:p>
            <a:endParaRPr lang="en-US"/>
          </a:p>
        </p:txBody>
      </p:sp>
      <p:pic>
        <p:nvPicPr>
          <p:cNvPr id="9" name="Picture 5" descr="Diagram&#10;&#10;Description automatically generated">
            <a:extLst>
              <a:ext uri="{FF2B5EF4-FFF2-40B4-BE49-F238E27FC236}">
                <a16:creationId xmlns:a16="http://schemas.microsoft.com/office/drawing/2014/main" id="{9485E569-82C5-9B11-DED8-7EADB21DD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3413" y="5053605"/>
            <a:ext cx="3015826" cy="180439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D14872-AFFF-0F5F-F82A-9F3444652F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702135"/>
            <a:ext cx="10896600" cy="517065"/>
          </a:xfrm>
        </p:spPr>
        <p:txBody>
          <a:bodyPr/>
          <a:lstStyle/>
          <a:p>
            <a:r>
              <a:rPr lang="en-US"/>
              <a:t>MACCS Procedure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55478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Sensitivity Analysis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98574-9742-9B47-94FA-808EF6C372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1524000"/>
            <a:ext cx="5800078" cy="3465564"/>
          </a:xfrm>
        </p:spPr>
        <p:txBody>
          <a:bodyPr vert="horz" wrap="square" lIns="0" tIns="45720" rIns="91440" bIns="45720" rtlCol="0" anchor="t">
            <a:sp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2400" i="1"/>
              <a:t>Sensitivities</a:t>
            </a:r>
          </a:p>
          <a:p>
            <a:r>
              <a:rPr lang="en-US" sz="2400">
                <a:latin typeface="Arial"/>
                <a:cs typeface="Arial"/>
              </a:rPr>
              <a:t>Gap Fractions</a:t>
            </a:r>
            <a:endParaRPr lang="en-US" sz="2400"/>
          </a:p>
          <a:p>
            <a:pPr lvl="1"/>
            <a:r>
              <a:rPr lang="en-US" sz="1800">
                <a:latin typeface="Arial"/>
                <a:cs typeface="Arial"/>
              </a:rPr>
              <a:t>How much Cs and Xe released affect population dosages?</a:t>
            </a:r>
            <a:endParaRPr lang="en-US" sz="1800"/>
          </a:p>
          <a:p>
            <a:pPr>
              <a:buClr>
                <a:srgbClr val="C5050C"/>
              </a:buClr>
            </a:pPr>
            <a:r>
              <a:rPr lang="en-US" sz="2400"/>
              <a:t>Oxidation parameters</a:t>
            </a:r>
          </a:p>
          <a:p>
            <a:pPr lvl="1"/>
            <a:r>
              <a:rPr lang="en-US" sz="1800"/>
              <a:t>Parabolic rate equation coefficients</a:t>
            </a:r>
          </a:p>
          <a:p>
            <a:pPr lvl="1"/>
            <a:r>
              <a:rPr lang="en-US" sz="1800"/>
              <a:t>Temperature ranges</a:t>
            </a:r>
          </a:p>
          <a:p>
            <a:pPr lvl="1"/>
            <a:endParaRPr lang="en-US" sz="2000"/>
          </a:p>
          <a:p>
            <a:endParaRPr lang="en-US" sz="24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" y="6534054"/>
            <a:ext cx="4742645" cy="323165"/>
          </a:xfrm>
        </p:spPr>
        <p:txBody>
          <a:bodyPr vert="horz" wrap="none" lIns="274320" tIns="64008" rIns="274320" bIns="64008" rtlCol="0" anchor="t">
            <a:spAutoFit/>
          </a:bodyPr>
          <a:lstStyle/>
          <a:p>
            <a:r>
              <a:rPr lang="en-US">
                <a:latin typeface="Arial"/>
                <a:cs typeface="Arial"/>
              </a:rPr>
              <a:t>International MACCS User Groups Meeting - 9/13/23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D221EBE-03AA-8852-7F6C-E0B00597B15C}"/>
                  </a:ext>
                </a:extLst>
              </p:cNvPr>
              <p:cNvSpPr txBox="1"/>
              <p:nvPr/>
            </p:nvSpPr>
            <p:spPr>
              <a:xfrm>
                <a:off x="2167901" y="4352652"/>
                <a:ext cx="2087238" cy="633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8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D221EBE-03AA-8852-7F6C-E0B00597B1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901" y="4352652"/>
                <a:ext cx="2087238" cy="6338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ABAA736C-B432-0490-308A-F6C3338EF9EB}"/>
              </a:ext>
            </a:extLst>
          </p:cNvPr>
          <p:cNvGrpSpPr/>
          <p:nvPr/>
        </p:nvGrpSpPr>
        <p:grpSpPr>
          <a:xfrm>
            <a:off x="6919505" y="1168732"/>
            <a:ext cx="4191155" cy="4719456"/>
            <a:chOff x="7184200" y="1176753"/>
            <a:chExt cx="4191155" cy="47194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67F9F4-99E3-D899-68E9-71B9F8B86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4200" y="3771219"/>
              <a:ext cx="4191155" cy="212499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9F8035-C059-7859-A4FB-2131AED61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26627" y="1176753"/>
              <a:ext cx="2506299" cy="2470494"/>
            </a:xfrm>
            <a:prstGeom prst="rect">
              <a:avLst/>
            </a:prstGeom>
          </p:spPr>
        </p:pic>
      </p:grpSp>
      <p:sp>
        <p:nvSpPr>
          <p:cNvPr id="9" name="TextShape 2">
            <a:extLst>
              <a:ext uri="{FF2B5EF4-FFF2-40B4-BE49-F238E27FC236}">
                <a16:creationId xmlns:a16="http://schemas.microsoft.com/office/drawing/2014/main" id="{50C09A70-E7CE-AE13-D9E0-AE890949DC3E}"/>
              </a:ext>
            </a:extLst>
          </p:cNvPr>
          <p:cNvSpPr txBox="1"/>
          <p:nvPr/>
        </p:nvSpPr>
        <p:spPr>
          <a:xfrm>
            <a:off x="6967248" y="6042224"/>
            <a:ext cx="4095666" cy="645391"/>
          </a:xfrm>
          <a:prstGeom prst="rect">
            <a:avLst/>
          </a:prstGeom>
          <a:noFill/>
          <a:ln>
            <a:noFill/>
          </a:ln>
        </p:spPr>
        <p:txBody>
          <a:bodyPr lIns="0">
            <a:noAutofit/>
          </a:bodyPr>
          <a:lstStyle/>
          <a:p>
            <a:pPr marL="360" algn="ctr">
              <a:lnSpc>
                <a:spcPct val="90000"/>
              </a:lnSpc>
              <a:spcBef>
                <a:spcPts val="1349"/>
              </a:spcBef>
              <a:buClr>
                <a:srgbClr val="C5050C"/>
              </a:buClr>
              <a:buSzPct val="90000"/>
            </a:pPr>
            <a:r>
              <a:rPr lang="en-US" sz="1600" spc="-1">
                <a:solidFill>
                  <a:srgbClr val="202020"/>
                </a:solidFill>
                <a:latin typeface="Arial"/>
              </a:rPr>
              <a:t>Post-test images of low-Cr FCA (top) and APMT FCA (bottom) in air and steam [3]</a:t>
            </a:r>
          </a:p>
        </p:txBody>
      </p:sp>
    </p:spTree>
    <p:extLst>
      <p:ext uri="{BB962C8B-B14F-4D97-AF65-F5344CB8AC3E}">
        <p14:creationId xmlns:p14="http://schemas.microsoft.com/office/powerpoint/2010/main" val="1049848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63CC8B-20E3-8C44-ADE7-A3168ACD34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702135"/>
            <a:ext cx="10896600" cy="517065"/>
          </a:xfrm>
        </p:spPr>
        <p:txBody>
          <a:bodyPr vert="horz" wrap="square" lIns="0" tIns="45720" rIns="91440" bIns="0" rtlCol="0" anchor="b" anchorCtr="0">
            <a:normAutofit/>
          </a:bodyPr>
          <a:lstStyle/>
          <a:p>
            <a:r>
              <a:rPr lang="en-US">
                <a:latin typeface="Arial"/>
                <a:cs typeface="Arial"/>
              </a:rPr>
              <a:t>Sensitivity Parameters</a:t>
            </a:r>
            <a:endParaRPr lang="en-US" b="1" kern="1200">
              <a:latin typeface="Arial"/>
              <a:cs typeface="Arial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8546CB88-6584-5051-244A-DA81EBA9E3A9}"/>
              </a:ext>
            </a:extLst>
          </p:cNvPr>
          <p:cNvSpPr txBox="1"/>
          <p:nvPr/>
        </p:nvSpPr>
        <p:spPr>
          <a:xfrm>
            <a:off x="1524000" y="1524000"/>
            <a:ext cx="4724400" cy="4648200"/>
          </a:xfrm>
          <a:prstGeom prst="rect">
            <a:avLst/>
          </a:prstGeom>
        </p:spPr>
        <p:txBody>
          <a:bodyPr rot="0" spcFirstLastPara="0" vert="horz" wrap="square" lIns="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399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space runs from ±2 standard deviations</a:t>
            </a:r>
          </a:p>
          <a:p>
            <a:pPr marL="21399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 Carlo used to generate 60 cases via RAVEN</a:t>
            </a:r>
          </a:p>
          <a:p>
            <a:pPr marL="21399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checks performed to verify completed set's parameters align with initial specifications 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C13DF1-F5BA-FD44-AB37-3592199D9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6534055"/>
            <a:ext cx="4460516" cy="323165"/>
          </a:xfrm>
        </p:spPr>
        <p:txBody>
          <a:bodyPr vert="horz" wrap="none" lIns="274320" tIns="64008" rIns="274320" bIns="64008" rtlCol="0">
            <a:normAutofit/>
          </a:bodyPr>
          <a:lstStyle/>
          <a:p>
            <a:r>
              <a:rPr 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International MACCS User Groups Meeting - 9/13/23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6FE3D4B-EAF0-22E7-45A4-972F95AF98D1}"/>
              </a:ext>
            </a:extLst>
          </p:cNvPr>
          <p:cNvGraphicFramePr>
            <a:graphicFrameLocks noGrp="1"/>
          </p:cNvGraphicFramePr>
          <p:nvPr/>
        </p:nvGraphicFramePr>
        <p:xfrm>
          <a:off x="6438900" y="2542034"/>
          <a:ext cx="4914901" cy="2612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494">
                  <a:extLst>
                    <a:ext uri="{9D8B030D-6E8A-4147-A177-3AD203B41FA5}">
                      <a16:colId xmlns:a16="http://schemas.microsoft.com/office/drawing/2014/main" val="1498216892"/>
                    </a:ext>
                  </a:extLst>
                </a:gridCol>
                <a:gridCol w="791014">
                  <a:extLst>
                    <a:ext uri="{9D8B030D-6E8A-4147-A177-3AD203B41FA5}">
                      <a16:colId xmlns:a16="http://schemas.microsoft.com/office/drawing/2014/main" val="845047133"/>
                    </a:ext>
                  </a:extLst>
                </a:gridCol>
                <a:gridCol w="1152393">
                  <a:extLst>
                    <a:ext uri="{9D8B030D-6E8A-4147-A177-3AD203B41FA5}">
                      <a16:colId xmlns:a16="http://schemas.microsoft.com/office/drawing/2014/main" val="807170265"/>
                    </a:ext>
                  </a:extLst>
                </a:gridCol>
              </a:tblGrid>
              <a:tr h="583814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Parameter​​</a:t>
                      </a:r>
                      <a:endParaRPr lang="en-US" sz="22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Mean​​</a:t>
                      </a:r>
                      <a:endParaRPr lang="en-US" sz="22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Standard Deviation ​​</a:t>
                      </a:r>
                      <a:endParaRPr lang="en-US" sz="22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2261739965"/>
                  </a:ext>
                </a:extLst>
              </a:tr>
              <a:tr h="361127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Oxidation Start Temperature (K)​​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1323​​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33​​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1683917995"/>
                  </a:ext>
                </a:extLst>
              </a:tr>
              <a:tr h="583814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Breakaway Oxidation Start Temperature (K)​​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1748​​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25​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1662297222"/>
                  </a:ext>
                </a:extLst>
              </a:tr>
              <a:tr h="361127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Rod Burst Temperature (K)​​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1173​​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58.65​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2910702845"/>
                  </a:ext>
                </a:extLst>
              </a:tr>
              <a:tr h="361127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CsI Gap Fraction​​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.05​​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.0125​​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1588033225"/>
                  </a:ext>
                </a:extLst>
              </a:tr>
              <a:tr h="361127"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Xe Gap Fraction​​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.05​​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500">
                          <a:effectLst/>
                        </a:rPr>
                        <a:t>.0125​​</a:t>
                      </a:r>
                      <a:endParaRPr lang="en-US" sz="2200">
                        <a:effectLst/>
                      </a:endParaRPr>
                    </a:p>
                  </a:txBody>
                  <a:tcPr marL="110311" marR="110311" marT="55155" marB="55155"/>
                </a:tc>
                <a:extLst>
                  <a:ext uri="{0D108BD9-81ED-4DB2-BD59-A6C34878D82A}">
                    <a16:rowId xmlns:a16="http://schemas.microsoft.com/office/drawing/2014/main" val="1796990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461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W-Madison 2">
      <a:dk1>
        <a:srgbClr val="202020"/>
      </a:dk1>
      <a:lt1>
        <a:srgbClr val="FFFFFF"/>
      </a:lt1>
      <a:dk2>
        <a:srgbClr val="101010"/>
      </a:dk2>
      <a:lt2>
        <a:srgbClr val="DADFE1"/>
      </a:lt2>
      <a:accent1>
        <a:srgbClr val="C5050C"/>
      </a:accent1>
      <a:accent2>
        <a:srgbClr val="8DD3CE"/>
      </a:accent2>
      <a:accent3>
        <a:srgbClr val="FCCB51"/>
      </a:accent3>
      <a:accent4>
        <a:srgbClr val="ADADAD"/>
      </a:accent4>
      <a:accent5>
        <a:srgbClr val="006992"/>
      </a:accent5>
      <a:accent6>
        <a:srgbClr val="432E4F"/>
      </a:accent6>
      <a:hlink>
        <a:srgbClr val="0479A8"/>
      </a:hlink>
      <a:folHlink>
        <a:srgbClr val="0479A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163A752-FB43-1149-B959-AEE914A4D504}" vid="{1CA8AD0C-E1CD-8642-AD6D-9CA63AAC70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01010"/>
      </a:dk2>
      <a:lt2>
        <a:srgbClr val="DADFE1"/>
      </a:lt2>
      <a:accent1>
        <a:srgbClr val="C5050C"/>
      </a:accent1>
      <a:accent2>
        <a:srgbClr val="C5050C"/>
      </a:accent2>
      <a:accent3>
        <a:srgbClr val="9B0000"/>
      </a:accent3>
      <a:accent4>
        <a:srgbClr val="FCCB51"/>
      </a:accent4>
      <a:accent5>
        <a:srgbClr val="80B3AE"/>
      </a:accent5>
      <a:accent6>
        <a:srgbClr val="ADADAD"/>
      </a:accent6>
      <a:hlink>
        <a:srgbClr val="0479A8"/>
      </a:hlink>
      <a:folHlink>
        <a:srgbClr val="0479A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EDCDC6898E9D48B17B2D917023A0E9" ma:contentTypeVersion="16" ma:contentTypeDescription="Create a new document." ma:contentTypeScope="" ma:versionID="078663663b26850e9553ebd85e67c1f5">
  <xsd:schema xmlns:xsd="http://www.w3.org/2001/XMLSchema" xmlns:xs="http://www.w3.org/2001/XMLSchema" xmlns:p="http://schemas.microsoft.com/office/2006/metadata/properties" xmlns:ns2="02f07221-7782-4248-899f-09bd431cf93f" xmlns:ns3="e1ecaa1f-5549-4843-8e0b-36d11b9c4a00" targetNamespace="http://schemas.microsoft.com/office/2006/metadata/properties" ma:root="true" ma:fieldsID="50aca429f8ff9f082d53bdefddb5e559" ns2:_="" ns3:_="">
    <xsd:import namespace="02f07221-7782-4248-899f-09bd431cf93f"/>
    <xsd:import namespace="e1ecaa1f-5549-4843-8e0b-36d11b9c4a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f07221-7782-4248-899f-09bd431cf9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3718347-7ac7-43d2-8bc2-3254bf3347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caa1f-5549-4843-8e0b-36d11b9c4a0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2a91055-1c75-4b8e-ba5a-0535042c3f9e}" ma:internalName="TaxCatchAll" ma:showField="CatchAllData" ma:web="e1ecaa1f-5549-4843-8e0b-36d11b9c4a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1ecaa1f-5549-4843-8e0b-36d11b9c4a00" xsi:nil="true"/>
    <lcf76f155ced4ddcb4097134ff3c332f xmlns="02f07221-7782-4248-899f-09bd431cf93f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776846-37FE-49D8-A965-8846C12973AF}">
  <ds:schemaRefs>
    <ds:schemaRef ds:uri="02f07221-7782-4248-899f-09bd431cf93f"/>
    <ds:schemaRef ds:uri="e1ecaa1f-5549-4843-8e0b-36d11b9c4a0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D8B6A17-0E65-41BF-9692-2CE760C546AA}">
  <ds:schemaRefs>
    <ds:schemaRef ds:uri="02f07221-7782-4248-899f-09bd431cf93f"/>
    <ds:schemaRef ds:uri="e1ecaa1f-5549-4843-8e0b-36d11b9c4a0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665D933-4472-4A85-AE2A-9FDA95481E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15</Slides>
  <Notes>2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Una Davies</dc:creator>
  <cp:revision>12</cp:revision>
  <dcterms:created xsi:type="dcterms:W3CDTF">2022-10-03T16:57:55Z</dcterms:created>
  <dcterms:modified xsi:type="dcterms:W3CDTF">2023-09-07T18:45:04Z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0x010100ABEDCDC6898E9D48B17B2D917023A0E9</vt:lpwstr>
  </property>
  <property fmtid="{D5CDD505-2E9C-101B-9397-08002B2CF9AE}" pid="3" name="MediaServiceImageTags">
    <vt:lpwstr/>
  </property>
</Properties>
</file>